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2" r:id="rId12"/>
    <p:sldId id="273" r:id="rId13"/>
    <p:sldId id="274" r:id="rId14"/>
    <p:sldId id="271" r:id="rId15"/>
    <p:sldId id="269" r:id="rId16"/>
    <p:sldId id="275" r:id="rId17"/>
    <p:sldId id="276" r:id="rId18"/>
    <p:sldId id="280" r:id="rId19"/>
    <p:sldId id="270" r:id="rId20"/>
    <p:sldId id="277" r:id="rId21"/>
    <p:sldId id="279" r:id="rId22"/>
    <p:sldId id="281" r:id="rId23"/>
    <p:sldId id="282" r:id="rId24"/>
    <p:sldId id="283" r:id="rId25"/>
    <p:sldId id="284" r:id="rId26"/>
    <p:sldId id="27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4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lp.uchi.ru/formirovaniye-funktsionalnoy-gramotnosti#rec153945056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ducation.yandex.r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yandex.ru/tuto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klass.ru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o.nios.ru/sites/io.nios.ru/files/images/2021/06/image009_0.png" TargetMode="External"/><Relationship Id="rId2" Type="http://schemas.openxmlformats.org/officeDocument/2006/relationships/hyperlink" Target="https://edu.skysmart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media.prosv.ru/fg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skiv.instrao.ru/bank-zadaniy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fioco.ru/&#1087;&#1088;&#1080;&#1084;&#1077;&#1088;&#1099;-&#1079;&#1072;&#1076;&#1072;&#1095;-pisa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fipi.ru/otkrytyy-bank-zadaniy-dlya-otsenki-yestestvennonauchnoy-gramotnosti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chi.ru/" TargetMode="External"/><Relationship Id="rId2" Type="http://schemas.openxmlformats.org/officeDocument/2006/relationships/hyperlink" Target="https://resh.edu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du.skysmart.ru/" TargetMode="External"/><Relationship Id="rId5" Type="http://schemas.openxmlformats.org/officeDocument/2006/relationships/hyperlink" Target="https://education.yandex.ru/" TargetMode="External"/><Relationship Id="rId4" Type="http://schemas.openxmlformats.org/officeDocument/2006/relationships/hyperlink" Target="https://www.yaklass.ru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fg.resh.edu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800" dirty="0" smtClean="0"/>
              <a:t>Формирование </a:t>
            </a:r>
            <a:r>
              <a:rPr lang="ru-RU" sz="4800" dirty="0"/>
              <a:t>функциональной грамотности через использование платформ и сервисов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531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786" y="2052638"/>
            <a:ext cx="6352204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08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4155" y="184085"/>
            <a:ext cx="8381994" cy="46425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" y="4826675"/>
            <a:ext cx="323789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Представлены следующие классы и предметы по ступеням образования:</a:t>
            </a:r>
          </a:p>
          <a:p>
            <a:r>
              <a:rPr lang="ru-RU" sz="1400" dirty="0"/>
              <a:t>– НОО: Математика, Английский язык, Программирование, Русский язык, Окружающий мир.</a:t>
            </a:r>
          </a:p>
          <a:p>
            <a:r>
              <a:rPr lang="ru-RU" sz="1400" dirty="0"/>
              <a:t>– ООО: 5 класс: Математика, Английский язык, Программирование, Русский язык, Биология, География, Обществознание, История</a:t>
            </a:r>
            <a:r>
              <a:rPr lang="ru-RU" sz="1400" dirty="0" smtClean="0"/>
              <a:t>;</a:t>
            </a:r>
            <a:endParaRPr lang="en-US" sz="1400" dirty="0" smtClean="0"/>
          </a:p>
          <a:p>
            <a:r>
              <a:rPr lang="ru-RU" sz="1400" dirty="0" smtClean="0"/>
              <a:t> </a:t>
            </a:r>
            <a:r>
              <a:rPr lang="ru-RU" sz="1400" dirty="0"/>
              <a:t>6 класс: Математика, Английский язык, Программирование, Русский язык, Биология, География, Программирование на </a:t>
            </a:r>
            <a:r>
              <a:rPr lang="ru-RU" sz="1400" dirty="0" err="1"/>
              <a:t>Python</a:t>
            </a:r>
            <a:r>
              <a:rPr lang="ru-RU" sz="1400" dirty="0"/>
              <a:t>; </a:t>
            </a:r>
            <a:endParaRPr lang="en-US" sz="1400" dirty="0" smtClean="0"/>
          </a:p>
          <a:p>
            <a:r>
              <a:rPr lang="ru-RU" sz="1400" dirty="0" smtClean="0"/>
              <a:t>7 </a:t>
            </a:r>
            <a:r>
              <a:rPr lang="ru-RU" sz="1400" dirty="0"/>
              <a:t>класс: Математика, Английский язык, Русский язык, География, Физика; Программирование на </a:t>
            </a:r>
            <a:r>
              <a:rPr lang="ru-RU" sz="1400" dirty="0" err="1"/>
              <a:t>Python</a:t>
            </a:r>
            <a:r>
              <a:rPr lang="ru-RU" sz="1400" dirty="0"/>
              <a:t>; </a:t>
            </a:r>
            <a:endParaRPr lang="en-US" sz="1400" dirty="0" smtClean="0"/>
          </a:p>
          <a:p>
            <a:r>
              <a:rPr lang="ru-RU" sz="1400" dirty="0" smtClean="0"/>
              <a:t>8 </a:t>
            </a:r>
            <a:r>
              <a:rPr lang="ru-RU" sz="1400" dirty="0"/>
              <a:t>класс: Математика, Английский язык, Русский язык, Физика, Химия; Программирование на </a:t>
            </a:r>
            <a:r>
              <a:rPr lang="ru-RU" sz="1400" dirty="0" err="1"/>
              <a:t>Python</a:t>
            </a:r>
            <a:r>
              <a:rPr lang="ru-RU" sz="1400" dirty="0"/>
              <a:t>; </a:t>
            </a:r>
            <a:endParaRPr lang="en-US" sz="1400" dirty="0" smtClean="0"/>
          </a:p>
          <a:p>
            <a:r>
              <a:rPr lang="ru-RU" sz="1400" dirty="0" smtClean="0"/>
              <a:t>9 </a:t>
            </a:r>
            <a:r>
              <a:rPr lang="ru-RU" sz="1400" dirty="0"/>
              <a:t>класс: Математика, Английский язык, Русский язык. Программирование на </a:t>
            </a:r>
            <a:r>
              <a:rPr lang="ru-RU" sz="1400" dirty="0" err="1"/>
              <a:t>Python</a:t>
            </a:r>
            <a:r>
              <a:rPr lang="ru-RU" sz="1400" dirty="0"/>
              <a:t>.</a:t>
            </a:r>
          </a:p>
          <a:p>
            <a:r>
              <a:rPr lang="ru-RU" sz="1400" dirty="0"/>
              <a:t>– СОО: Математика, Английский язык, Русский язык. Программирование на </a:t>
            </a:r>
            <a:r>
              <a:rPr lang="ru-RU" sz="1400" dirty="0" err="1"/>
              <a:t>Python</a:t>
            </a:r>
            <a:r>
              <a:rPr lang="ru-RU" sz="1400" dirty="0"/>
              <a:t>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04059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452718"/>
            <a:ext cx="11176216" cy="540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53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7-8 классов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4023" y="2217738"/>
            <a:ext cx="7710730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16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677" y="198718"/>
            <a:ext cx="9404723" cy="1400530"/>
          </a:xfrm>
        </p:spPr>
        <p:txBody>
          <a:bodyPr/>
          <a:lstStyle/>
          <a:p>
            <a:r>
              <a:rPr lang="ru-RU" dirty="0" smtClean="0"/>
              <a:t>4 упражнения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7911" y="1139344"/>
            <a:ext cx="9107489" cy="571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07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2612" y="452718"/>
            <a:ext cx="10642402" cy="599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96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410" y="236538"/>
            <a:ext cx="10948604" cy="606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0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1" y="344523"/>
            <a:ext cx="9404723" cy="1400530"/>
          </a:xfrm>
        </p:spPr>
        <p:txBody>
          <a:bodyPr/>
          <a:lstStyle/>
          <a:p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lp.uchi.ru/formirovaniye-funktsionalnoy-gramotnosti#rec153945056</a:t>
            </a:r>
            <a:r>
              <a:rPr lang="en-US" sz="2000" dirty="0" smtClean="0"/>
              <a:t> 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4874" y="905088"/>
            <a:ext cx="8186195" cy="57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48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Сервис </a:t>
            </a:r>
            <a:r>
              <a:rPr lang="ru-RU" b="1" dirty="0" err="1"/>
              <a:t>Яндекс.Учебник</a:t>
            </a:r>
            <a:r>
              <a:rPr lang="ru-RU" b="1" dirty="0"/>
              <a:t> – </a:t>
            </a:r>
            <a:r>
              <a:rPr lang="ru-RU" b="1" u="sng" dirty="0">
                <a:hlinkClick r:id="rId2"/>
              </a:rPr>
              <a:t>https://education.yandex.ru/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46426" y="2052638"/>
            <a:ext cx="7060923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35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Еще один полезный сервис от Яндекса – это </a:t>
            </a:r>
            <a:r>
              <a:rPr lang="ru-RU" sz="2000" b="1" dirty="0" err="1"/>
              <a:t>Яндекс.Репетитор</a:t>
            </a:r>
            <a:r>
              <a:rPr lang="ru-RU" sz="2000" dirty="0"/>
              <a:t> – </a:t>
            </a:r>
            <a:r>
              <a:rPr lang="ru-RU" sz="2000" b="1" dirty="0">
                <a:hlinkClick r:id="rId2"/>
              </a:rPr>
              <a:t>https://yandex.ru/tutor/</a:t>
            </a:r>
            <a:r>
              <a:rPr lang="ru-RU" sz="2000" b="1" dirty="0"/>
              <a:t>.</a:t>
            </a:r>
            <a:r>
              <a:rPr lang="ru-RU" sz="2000" dirty="0"/>
              <a:t> Это сервис для подготовки к экзаменам по ОГЭ и ЕГЭ. </a:t>
            </a:r>
            <a:r>
              <a:rPr lang="ru-RU" sz="2000" dirty="0" err="1"/>
              <a:t>Яндекс.Репетитор</a:t>
            </a:r>
            <a:r>
              <a:rPr lang="ru-RU" sz="2000" dirty="0"/>
              <a:t> поможет вам оценить знания и уровень подготовки, даст умные рекомендации обучающимся на основе их прогресса.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3313" y="2133841"/>
            <a:ext cx="8947150" cy="403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0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5512" y="846418"/>
            <a:ext cx="894654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/>
              <a:t>Функциональная грамотность </a:t>
            </a:r>
            <a:r>
              <a:rPr lang="ru-RU" sz="3200" dirty="0"/>
              <a:t>– способность использовать знания, умения, навыки, приобретённые в школе, для решения широкого диапазона жизненных задач в различных сферах человеческой деятельности, а также в межличностном общении и социальных отношениях.</a:t>
            </a:r>
          </a:p>
        </p:txBody>
      </p:sp>
    </p:spTree>
    <p:extLst>
      <p:ext uri="{BB962C8B-B14F-4D97-AF65-F5344CB8AC3E}">
        <p14:creationId xmlns:p14="http://schemas.microsoft.com/office/powerpoint/2010/main" val="1159437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9220" y="2052638"/>
            <a:ext cx="8415336" cy="41957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19705" y="449804"/>
            <a:ext cx="9744722" cy="1120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Цифровой образовательный ресурс «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ЯКласс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– 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https://www.yaklass.ru/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59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585" y="0"/>
            <a:ext cx="9404723" cy="1400530"/>
          </a:xfrm>
        </p:spPr>
        <p:txBody>
          <a:bodyPr/>
          <a:lstStyle/>
          <a:p>
            <a:r>
              <a:rPr lang="ru-RU" b="1" dirty="0" err="1"/>
              <a:t>Skysmart</a:t>
            </a:r>
            <a:r>
              <a:rPr lang="ru-RU" b="1" dirty="0"/>
              <a:t>: интерактивная тетрадь - </a:t>
            </a:r>
            <a:r>
              <a:rPr lang="ru-RU" b="1" u="sng" dirty="0">
                <a:hlinkClick r:id="rId2"/>
              </a:rPr>
              <a:t>https://edu.skysmart.ru/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://io.nios.ru/sites/io.nios.ru/files/styles/fotostatija/public/images/2021/06/image009_0.png?itok=M4valiht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901" y="1606858"/>
            <a:ext cx="7856738" cy="51668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5785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160" y="346186"/>
            <a:ext cx="9404723" cy="1400530"/>
          </a:xfrm>
        </p:spPr>
        <p:txBody>
          <a:bodyPr/>
          <a:lstStyle/>
          <a:p>
            <a:pPr algn="ctr"/>
            <a:r>
              <a:rPr lang="en-US" b="1" dirty="0">
                <a:hlinkClick r:id="rId2"/>
              </a:rPr>
              <a:t>https://media.prosv.ru/fg</a:t>
            </a:r>
            <a:r>
              <a:rPr lang="en-US" b="1" dirty="0" smtClean="0">
                <a:hlinkClick r:id="rId2"/>
              </a:rPr>
              <a:t>/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3159" y="1322345"/>
            <a:ext cx="9030549" cy="563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80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8255" y="115367"/>
            <a:ext cx="9404723" cy="140053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http://skiv.instrao.ru/bank-zadaniy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5283" y="1515897"/>
            <a:ext cx="11235789" cy="52910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022" y="815632"/>
            <a:ext cx="10147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Банк заданий для формирования и оценки функциональной грамотности обучающихся основной школы (5-9 классы). </a:t>
            </a:r>
          </a:p>
        </p:txBody>
      </p:sp>
    </p:spTree>
    <p:extLst>
      <p:ext uri="{BB962C8B-B14F-4D97-AF65-F5344CB8AC3E}">
        <p14:creationId xmlns:p14="http://schemas.microsoft.com/office/powerpoint/2010/main" val="2442993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148" y="221898"/>
            <a:ext cx="11063536" cy="1400530"/>
          </a:xfrm>
        </p:spPr>
        <p:txBody>
          <a:bodyPr/>
          <a:lstStyle/>
          <a:p>
            <a:r>
              <a:rPr lang="ru-RU" sz="3600" dirty="0"/>
              <a:t>Открытые задания PISA: </a:t>
            </a:r>
            <a:r>
              <a:rPr lang="ru-RU" sz="3600" dirty="0">
                <a:hlinkClick r:id="rId2"/>
              </a:rPr>
              <a:t>https://fioco.ru/примеры-задач-pisa</a:t>
            </a:r>
            <a:r>
              <a:rPr lang="ru-RU" sz="3600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2649" y="1853248"/>
            <a:ext cx="7688589" cy="502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34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30371" cy="1400530"/>
          </a:xfrm>
        </p:spPr>
        <p:txBody>
          <a:bodyPr/>
          <a:lstStyle/>
          <a:p>
            <a:pPr algn="ctr"/>
            <a:r>
              <a:rPr lang="ru-RU" sz="2400" b="1" dirty="0">
                <a:hlinkClick r:id="rId2"/>
              </a:rPr>
              <a:t>Открытый банк заданий для оценки естественнонаучной грамотности (VII-IX классы) на официальном сайте федерального государственного бюджетного научного учреждения «Федеральный институт педагогических измерений» </a:t>
            </a:r>
            <a:endParaRPr lang="ru-RU" sz="24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9792" y="2141413"/>
            <a:ext cx="8507385" cy="471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26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https://uchitel.club/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308" y="1404937"/>
            <a:ext cx="9000592" cy="563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59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7112" y="821018"/>
            <a:ext cx="10529888" cy="41954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Функциональная грамотность включает в себя: </a:t>
            </a:r>
            <a:endParaRPr lang="ru-RU" sz="3200" dirty="0" smtClean="0"/>
          </a:p>
          <a:p>
            <a:r>
              <a:rPr lang="ru-RU" sz="3200" dirty="0" smtClean="0"/>
              <a:t>Математическую </a:t>
            </a:r>
          </a:p>
          <a:p>
            <a:r>
              <a:rPr lang="ru-RU" sz="3200" dirty="0" smtClean="0"/>
              <a:t>Финансовую </a:t>
            </a:r>
          </a:p>
          <a:p>
            <a:r>
              <a:rPr lang="ru-RU" sz="3200" dirty="0" smtClean="0"/>
              <a:t>Естественнонаучную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Глобальные </a:t>
            </a:r>
            <a:r>
              <a:rPr lang="ru-RU" sz="3200" dirty="0" smtClean="0"/>
              <a:t>компетенции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Читательскую — добавить </a:t>
            </a:r>
            <a:r>
              <a:rPr lang="ru-RU" sz="3200" dirty="0" err="1"/>
              <a:t>вебинары</a:t>
            </a:r>
            <a:r>
              <a:rPr lang="ru-RU" sz="3200" dirty="0"/>
              <a:t> </a:t>
            </a:r>
            <a:endParaRPr lang="ru-RU" sz="3200" dirty="0" smtClean="0"/>
          </a:p>
          <a:p>
            <a:r>
              <a:rPr lang="ru-RU" sz="3200" dirty="0" smtClean="0"/>
              <a:t>Критическое </a:t>
            </a:r>
            <a:r>
              <a:rPr lang="ru-RU" sz="3200" dirty="0"/>
              <a:t>мышление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5366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Цифровые сервисы диагностики и контроля достижений обучающихся</a:t>
            </a:r>
            <a:br>
              <a:rPr lang="ru-RU" sz="2800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473200"/>
            <a:ext cx="118491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Систему </a:t>
            </a:r>
            <a:r>
              <a:rPr lang="ru-RU" dirty="0"/>
              <a:t>диагностики и контроля достижений обучающихся сегодня трудно представить без применения средств ИКТ и цифровых сервисов образовательных платформ, особенно в контексте реализации требований ФГОС. Наиболее востребованными эти средства оказались в условиях вынужденного удаленного обучения, но и сейчас не менее актуальны. В помощь учителю в Российском сегменте интернета появилось много современных цифровых образовательных платформ, которые имеют специализированные сервисы формирования, диагностики и контроля учебных и </a:t>
            </a:r>
            <a:r>
              <a:rPr lang="ru-RU" dirty="0" err="1"/>
              <a:t>метапредметных</a:t>
            </a:r>
            <a:r>
              <a:rPr lang="ru-RU" dirty="0"/>
              <a:t> достижений обучающихся. Мы рассмотрим такие, как:</a:t>
            </a:r>
          </a:p>
          <a:p>
            <a:r>
              <a:rPr lang="ru-RU" dirty="0"/>
              <a:t>– Российская электронная школа</a:t>
            </a:r>
            <a:r>
              <a:rPr lang="ru-RU" dirty="0" smtClean="0"/>
              <a:t>; </a:t>
            </a:r>
            <a:r>
              <a:rPr lang="en-US" b="1" dirty="0">
                <a:hlinkClick r:id="rId2"/>
              </a:rPr>
              <a:t>https://resh.edu.ru</a:t>
            </a:r>
            <a:endParaRPr lang="ru-RU" dirty="0"/>
          </a:p>
          <a:p>
            <a:r>
              <a:rPr lang="ru-RU" dirty="0"/>
              <a:t>– </a:t>
            </a:r>
            <a:r>
              <a:rPr lang="ru-RU" dirty="0" err="1"/>
              <a:t>Учи.ру</a:t>
            </a:r>
            <a:r>
              <a:rPr lang="ru-RU" dirty="0" smtClean="0"/>
              <a:t>; </a:t>
            </a:r>
            <a:r>
              <a:rPr lang="en-US" b="1" dirty="0"/>
              <a:t> </a:t>
            </a:r>
            <a:r>
              <a:rPr lang="en-US" b="1" dirty="0">
                <a:hlinkClick r:id="rId3"/>
              </a:rPr>
              <a:t>https://uchi.ru/</a:t>
            </a:r>
            <a:endParaRPr lang="ru-RU" dirty="0"/>
          </a:p>
          <a:p>
            <a:r>
              <a:rPr lang="ru-RU" dirty="0"/>
              <a:t>– </a:t>
            </a:r>
            <a:r>
              <a:rPr lang="ru-RU" dirty="0" err="1"/>
              <a:t>ЯКласс</a:t>
            </a:r>
            <a:r>
              <a:rPr lang="ru-RU" dirty="0" smtClean="0"/>
              <a:t>; </a:t>
            </a:r>
            <a:r>
              <a:rPr lang="en-US" b="1" dirty="0">
                <a:hlinkClick r:id="rId4"/>
              </a:rPr>
              <a:t>https://www.yaklass.ru/</a:t>
            </a:r>
            <a:endParaRPr lang="ru-RU" dirty="0"/>
          </a:p>
          <a:p>
            <a:r>
              <a:rPr lang="ru-RU" dirty="0"/>
              <a:t>– Яндекс Учебник и Репетитор</a:t>
            </a:r>
            <a:r>
              <a:rPr lang="ru-RU" dirty="0" smtClean="0"/>
              <a:t>; </a:t>
            </a:r>
            <a:r>
              <a:rPr lang="ru-RU" b="1" dirty="0"/>
              <a:t> </a:t>
            </a:r>
            <a:r>
              <a:rPr lang="en-US" b="1" dirty="0">
                <a:hlinkClick r:id="rId5"/>
              </a:rPr>
              <a:t>https://education.yandex.ru/</a:t>
            </a:r>
            <a:endParaRPr lang="ru-RU" dirty="0"/>
          </a:p>
          <a:p>
            <a:r>
              <a:rPr lang="ru-RU" dirty="0"/>
              <a:t>– </a:t>
            </a:r>
            <a:r>
              <a:rPr lang="ru-RU" dirty="0" err="1"/>
              <a:t>Skysmart</a:t>
            </a:r>
            <a:r>
              <a:rPr lang="ru-RU" dirty="0"/>
              <a:t>: интерактивная тетрадь</a:t>
            </a:r>
            <a:r>
              <a:rPr lang="ru-RU" dirty="0" smtClean="0"/>
              <a:t>. </a:t>
            </a:r>
            <a:r>
              <a:rPr lang="en-US" b="1" dirty="0">
                <a:hlinkClick r:id="rId6"/>
              </a:rPr>
              <a:t>https://edu.skysmart.ru/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Все они имеют верифицированный контент и отвечают требованиям ПООП и ФГОС. Многие платформы предоставляют учителю статистику работ обучающихся в электронной среде, мониторинг деятельности по выполнению заданий разного уровня сложности.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667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РЭШ имеется электронный банк заданий для формирования и оценки функциональной грамотности. На ресурсе перечислены следующие составляющие:</a:t>
            </a:r>
          </a:p>
          <a:p>
            <a:r>
              <a:rPr lang="ru-RU" dirty="0"/>
              <a:t>– Глобальные компетенции</a:t>
            </a:r>
          </a:p>
          <a:p>
            <a:r>
              <a:rPr lang="ru-RU" dirty="0"/>
              <a:t>– Естественнонаучная грамотность</a:t>
            </a:r>
          </a:p>
          <a:p>
            <a:r>
              <a:rPr lang="ru-RU" dirty="0"/>
              <a:t>– Креативное мышление</a:t>
            </a:r>
          </a:p>
          <a:p>
            <a:r>
              <a:rPr lang="ru-RU" dirty="0"/>
              <a:t>– Математическая грамотность</a:t>
            </a:r>
          </a:p>
          <a:p>
            <a:r>
              <a:rPr lang="ru-RU" dirty="0"/>
              <a:t>– Финансовая грамотность</a:t>
            </a:r>
          </a:p>
          <a:p>
            <a:r>
              <a:rPr lang="ru-RU" dirty="0"/>
              <a:t>– Читательская грамотность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74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Для проверки функциональной грамотности учитель на сайте </a:t>
            </a:r>
            <a:r>
              <a:rPr lang="ru-RU" sz="2000" dirty="0">
                <a:hlinkClick r:id="rId2"/>
              </a:rPr>
              <a:t>https://fg.resh.edu.ru</a:t>
            </a:r>
            <a:r>
              <a:rPr lang="ru-RU" sz="2000" dirty="0"/>
              <a:t> вводит название мероприятия, выбирает элемент для оценки, например, естественнонаучная грамотность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7962" y="1570038"/>
            <a:ext cx="8525438" cy="486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3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350" y="2052638"/>
            <a:ext cx="5057076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40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2892" y="2052638"/>
            <a:ext cx="6347992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7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2450870"/>
            <a:ext cx="8947150" cy="339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643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407</TotalTime>
  <Words>273</Words>
  <Application>Microsoft Office PowerPoint</Application>
  <PresentationFormat>Широкоэкранный</PresentationFormat>
  <Paragraphs>46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Times New Roman</vt:lpstr>
      <vt:lpstr>Wingdings 3</vt:lpstr>
      <vt:lpstr>Ион</vt:lpstr>
      <vt:lpstr>Формирование функциональной грамотности через использование платформ и сервисов</vt:lpstr>
      <vt:lpstr>Презентация PowerPoint</vt:lpstr>
      <vt:lpstr>Презентация PowerPoint</vt:lpstr>
      <vt:lpstr>Цифровые сервисы диагностики и контроля достижений обучающихся </vt:lpstr>
      <vt:lpstr>Презентация PowerPoint</vt:lpstr>
      <vt:lpstr>Для проверки функциональной грамотности учитель на сайте https://fg.resh.edu.ru вводит название мероприятия, выбирает элемент для оценки, например, естественнонаучная грамотность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Для 7-8 классов</vt:lpstr>
      <vt:lpstr>4 упражнения</vt:lpstr>
      <vt:lpstr>Презентация PowerPoint</vt:lpstr>
      <vt:lpstr>Презентация PowerPoint</vt:lpstr>
      <vt:lpstr>https://lp.uchi.ru/formirovaniye-funktsionalnoy-gramotnosti#rec153945056 </vt:lpstr>
      <vt:lpstr>Сервис Яндекс.Учебник – https://education.yandex.ru/ </vt:lpstr>
      <vt:lpstr>Еще один полезный сервис от Яндекса – это Яндекс.Репетитор – https://yandex.ru/tutor/. Это сервис для подготовки к экзаменам по ОГЭ и ЕГЭ. Яндекс.Репетитор поможет вам оценить знания и уровень подготовки, даст умные рекомендации обучающимся на основе их прогресса.</vt:lpstr>
      <vt:lpstr>Презентация PowerPoint</vt:lpstr>
      <vt:lpstr>Skysmart: интерактивная тетрадь - https://edu.skysmart.ru/ </vt:lpstr>
      <vt:lpstr>https://media.prosv.ru/fg/ </vt:lpstr>
      <vt:lpstr>http://skiv.instrao.ru/bank-zadaniy/ </vt:lpstr>
      <vt:lpstr>Открытые задания PISA: https://fioco.ru/примеры-задач-pisa.</vt:lpstr>
      <vt:lpstr>Открытый банк заданий для оценки естественнонаучной грамотности (VII-IX классы) на официальном сайте федерального государственного бюджетного научного учреждения «Федеральный институт педагогических измерений» </vt:lpstr>
      <vt:lpstr>https://uchitel.club/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через использование платформ и сервисов</dc:title>
  <dc:creator>Наталья Могильная</dc:creator>
  <cp:lastModifiedBy>школа 2</cp:lastModifiedBy>
  <cp:revision>17</cp:revision>
  <dcterms:created xsi:type="dcterms:W3CDTF">2021-12-14T14:52:38Z</dcterms:created>
  <dcterms:modified xsi:type="dcterms:W3CDTF">2021-12-16T06:03:42Z</dcterms:modified>
</cp:coreProperties>
</file>